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1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2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818D4-C531-FD4B-9FA2-540004083B45}" type="datetimeFigureOut">
              <a:rPr lang="en-US" smtClean="0"/>
              <a:t>2/16/09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F9687-07DE-B443-ADC1-D868434B52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114D5-6EC2-594E-93D4-75B52F7EC030}" type="datetimeFigureOut">
              <a:rPr lang="en-US" smtClean="0"/>
              <a:t>2/16/09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69D95-3615-9046-B81B-90BE80FD19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C0C10-65EE-7F42-B567-336C7B1F7757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CBB7-CA2B-114B-B178-F3D20DAA9DE9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5575-4AC9-DE44-96CD-DCFA02F9148C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6CDB-230E-4447-9066-0BF1DB1DC160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BA3C-4F3E-6740-817B-2F477E8E8427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7388-E0DE-784D-98C2-EA2FEB021D67}" type="datetime1">
              <a:rPr lang="en-US" smtClean="0"/>
              <a:t>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BD38-002F-9F43-A9FE-3ACDA0428099}" type="datetime1">
              <a:rPr lang="en-US" smtClean="0"/>
              <a:t>2/16/09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CFC22-4F17-8E46-9CE0-0B261888C761}" type="datetime1">
              <a:rPr lang="en-US" smtClean="0"/>
              <a:t>2/16/09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16F6-92B0-8F47-BCB1-FAE8B2A63231}" type="datetime1">
              <a:rPr lang="en-US" smtClean="0"/>
              <a:t>2/16/09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4F26D-9BCC-4F46-AF13-4C50001148FC}" type="datetime1">
              <a:rPr lang="en-US" smtClean="0"/>
              <a:t>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C9B3-1E83-A045-A63F-EC85D9D88960}" type="datetime1">
              <a:rPr lang="en-US" smtClean="0"/>
              <a:t>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5FADF-BE2C-AD43-BA84-A0ED9DE776AF}" type="datetime1">
              <a:rPr lang="en-US" smtClean="0"/>
              <a:t>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Psychology Hugh Plouffe Korea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5499B-94CE-794C-B0ED-D2B950E91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Psychology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</a:p>
          <a:p>
            <a:r>
              <a:rPr lang="en-US" dirty="0" smtClean="0"/>
              <a:t>The History and Scope of Psychology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John Watson/B.F. Skinner/Ivan Pavlov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 descr="Stivers 2-14-03 Behaviorism cafe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50733"/>
            <a:ext cx="4038600" cy="322489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b="1" dirty="0" smtClean="0"/>
              <a:t>Study relationship between stimuli and behavior</a:t>
            </a:r>
            <a:endParaRPr lang="en-US" dirty="0" smtClean="0"/>
          </a:p>
          <a:p>
            <a:pPr lvl="0"/>
            <a:r>
              <a:rPr lang="en-US" b="1" dirty="0" smtClean="0"/>
              <a:t>More scientific; the stimuli can be controlled.</a:t>
            </a:r>
            <a:endParaRPr lang="en-US" dirty="0" smtClean="0"/>
          </a:p>
          <a:p>
            <a:pPr lvl="0"/>
            <a:r>
              <a:rPr lang="en-US" b="1" dirty="0" smtClean="0"/>
              <a:t>Focused on learning and conditioning.</a:t>
            </a:r>
            <a:endParaRPr lang="en-US" dirty="0" smtClean="0"/>
          </a:p>
          <a:p>
            <a:pPr lvl="0"/>
            <a:r>
              <a:rPr lang="en-US" b="1" i="1" dirty="0" smtClean="0"/>
              <a:t>Beyond Freedom and Dignity </a:t>
            </a:r>
            <a:r>
              <a:rPr lang="en-US" b="1" dirty="0" smtClean="0"/>
              <a:t>(1971) by B.F. Skinner: The Walden Two communities</a:t>
            </a:r>
            <a:endParaRPr lang="en-US" dirty="0" smtClean="0"/>
          </a:p>
          <a:p>
            <a:pPr lvl="0"/>
            <a:r>
              <a:rPr lang="en-US" b="1" dirty="0" smtClean="0"/>
              <a:t>BEHAVIORISM</a:t>
            </a:r>
            <a:endParaRPr lang="en-US" dirty="0" smtClean="0"/>
          </a:p>
          <a:p>
            <a:pPr lvl="0"/>
            <a:r>
              <a:rPr lang="en-US" b="1" dirty="0" smtClean="0"/>
              <a:t>Today focus: education and training in military. Animal tricks.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Abraham Maslow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smtClean="0"/>
              <a:t>Humans can impact the environment as much as the environment can impact them.</a:t>
            </a:r>
            <a:endParaRPr lang="en-US" dirty="0" smtClean="0"/>
          </a:p>
          <a:p>
            <a:pPr lvl="0"/>
            <a:r>
              <a:rPr lang="en-US" b="1" dirty="0" smtClean="0"/>
              <a:t>Are non-passive or active in the environment.</a:t>
            </a:r>
            <a:endParaRPr lang="en-US" dirty="0" smtClean="0"/>
          </a:p>
          <a:p>
            <a:pPr lvl="0"/>
            <a:r>
              <a:rPr lang="en-US" b="1" dirty="0" smtClean="0"/>
              <a:t>HUMANISM</a:t>
            </a:r>
            <a:endParaRPr lang="en-US" dirty="0" smtClean="0"/>
          </a:p>
          <a:p>
            <a:r>
              <a:rPr lang="en-US" b="1" dirty="0" smtClean="0"/>
              <a:t>Today focus: intervention on environment to aid individual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 descr="maslows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81005" y="1417638"/>
            <a:ext cx="4762995" cy="3763962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Behaviorism versus Humanism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Born bad</a:t>
            </a:r>
          </a:p>
          <a:p>
            <a:r>
              <a:rPr lang="en-US" dirty="0" smtClean="0"/>
              <a:t>Individual is responsible for own actions</a:t>
            </a:r>
          </a:p>
          <a:p>
            <a:r>
              <a:rPr lang="en-US" dirty="0" smtClean="0"/>
              <a:t>Advocates punishment/rewards as means of social control.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Born good</a:t>
            </a:r>
          </a:p>
          <a:p>
            <a:r>
              <a:rPr lang="en-US" dirty="0" smtClean="0"/>
              <a:t>Person reacts to environment</a:t>
            </a:r>
          </a:p>
          <a:p>
            <a:r>
              <a:rPr lang="en-US" dirty="0" smtClean="0"/>
              <a:t>Advocates intervention to foster personal development.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Sigmund Freud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 descr="idegosupereg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8151" y="1981200"/>
            <a:ext cx="4430232" cy="3810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 smtClean="0"/>
              <a:t>unconscious mind is important</a:t>
            </a:r>
            <a:endParaRPr lang="en-US" dirty="0" smtClean="0"/>
          </a:p>
          <a:p>
            <a:pPr lvl="0"/>
            <a:r>
              <a:rPr lang="en-US" b="1" dirty="0" smtClean="0"/>
              <a:t>the id, the ego, and the super-ego</a:t>
            </a:r>
            <a:endParaRPr lang="en-US" dirty="0" smtClean="0"/>
          </a:p>
          <a:p>
            <a:pPr lvl="0"/>
            <a:r>
              <a:rPr lang="en-US" b="1" dirty="0" smtClean="0"/>
              <a:t>dream analysis and free association</a:t>
            </a:r>
            <a:endParaRPr lang="en-US" dirty="0" smtClean="0"/>
          </a:p>
          <a:p>
            <a:pPr lvl="0"/>
            <a:r>
              <a:rPr lang="en-US" b="1" dirty="0" smtClean="0"/>
              <a:t>focus on formative years</a:t>
            </a:r>
            <a:endParaRPr lang="en-US" dirty="0" smtClean="0"/>
          </a:p>
          <a:p>
            <a:pPr lvl="0"/>
            <a:r>
              <a:rPr lang="en-US" b="1" dirty="0" smtClean="0"/>
              <a:t>PSYCHOANALYIS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psychology?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 Insight</a:t>
            </a:r>
            <a:endParaRPr lang="en-US" sz="1200" dirty="0"/>
          </a:p>
          <a:p>
            <a:pPr lvl="2"/>
            <a:r>
              <a:rPr lang="en-US" b="1" dirty="0"/>
              <a:t>Our own behavior, i.e. shyness in certain circumstances</a:t>
            </a:r>
            <a:endParaRPr lang="en-US" sz="1100" dirty="0"/>
          </a:p>
          <a:p>
            <a:pPr lvl="2"/>
            <a:r>
              <a:rPr lang="en-US" b="1" dirty="0"/>
              <a:t>Other’s behavior</a:t>
            </a:r>
            <a:endParaRPr lang="en-US" sz="1100" dirty="0"/>
          </a:p>
          <a:p>
            <a:pPr lvl="1"/>
            <a:r>
              <a:rPr lang="en-US" b="1" dirty="0"/>
              <a:t>Practical information</a:t>
            </a:r>
            <a:endParaRPr lang="en-US" sz="1200" dirty="0"/>
          </a:p>
          <a:p>
            <a:pPr lvl="2"/>
            <a:r>
              <a:rPr lang="en-US" b="1" dirty="0"/>
              <a:t>Shaping</a:t>
            </a:r>
            <a:r>
              <a:rPr lang="en-US" b="1" dirty="0" smtClean="0"/>
              <a:t> . This </a:t>
            </a:r>
            <a:r>
              <a:rPr lang="en-US" b="1" dirty="0"/>
              <a:t>is about rewards and punishments</a:t>
            </a:r>
            <a:endParaRPr lang="en-US" sz="1100" dirty="0"/>
          </a:p>
          <a:p>
            <a:pPr lvl="2"/>
            <a:r>
              <a:rPr lang="en-US" b="1" dirty="0"/>
              <a:t> Mnemonic devices.</a:t>
            </a:r>
            <a:endParaRPr lang="en-US" sz="11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Defining “psychology”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 Social science</a:t>
            </a:r>
            <a:endParaRPr lang="en-US" sz="1200" dirty="0"/>
          </a:p>
          <a:p>
            <a:pPr lvl="1"/>
            <a:r>
              <a:rPr lang="en-US" b="1" dirty="0"/>
              <a:t>Animal/human behavior</a:t>
            </a:r>
            <a:endParaRPr lang="en-US" sz="1200" dirty="0"/>
          </a:p>
          <a:p>
            <a:pPr lvl="1"/>
            <a:r>
              <a:rPr lang="en-US" b="1" dirty="0"/>
              <a:t> Observable behavior and unobservable, i.e. dreams and fantasies</a:t>
            </a:r>
            <a:endParaRPr lang="en-US" sz="1200" dirty="0"/>
          </a:p>
          <a:p>
            <a:pPr lvl="1"/>
            <a:r>
              <a:rPr lang="en-US" b="1" dirty="0"/>
              <a:t>Must study all aspects of human behavior to know it, i.e. shyness at school, but not at home (see Three blind men)</a:t>
            </a:r>
            <a:endParaRPr lang="en-US" sz="1200" dirty="0"/>
          </a:p>
          <a:p>
            <a:pPr lvl="1"/>
            <a:r>
              <a:rPr lang="en-US" b="1" dirty="0"/>
              <a:t> </a:t>
            </a:r>
            <a:r>
              <a:rPr lang="en-US" b="1" i="1" dirty="0"/>
              <a:t>naturalistic observation</a:t>
            </a:r>
            <a:r>
              <a:rPr lang="en-US" b="1" dirty="0"/>
              <a:t> versus </a:t>
            </a:r>
            <a:r>
              <a:rPr lang="en-US" b="1" i="1" dirty="0"/>
              <a:t>controlled observation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Scientific basis of psychology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Scientific method</a:t>
            </a:r>
            <a:endParaRPr lang="en-US" sz="1200" dirty="0"/>
          </a:p>
          <a:p>
            <a:pPr lvl="2"/>
            <a:r>
              <a:rPr lang="en-US" b="1" i="1" dirty="0"/>
              <a:t>Hypothesis</a:t>
            </a:r>
            <a:endParaRPr lang="en-US" sz="1100" dirty="0"/>
          </a:p>
          <a:p>
            <a:pPr lvl="2"/>
            <a:r>
              <a:rPr lang="en-US" b="1" dirty="0"/>
              <a:t> Test</a:t>
            </a:r>
            <a:endParaRPr lang="en-US" sz="1100" dirty="0"/>
          </a:p>
          <a:p>
            <a:pPr lvl="2"/>
            <a:r>
              <a:rPr lang="en-US" b="1" dirty="0" smtClean="0"/>
              <a:t>Analysis</a:t>
            </a:r>
          </a:p>
          <a:p>
            <a:pPr lvl="2"/>
            <a:r>
              <a:rPr lang="en-US" b="1" dirty="0" smtClean="0"/>
              <a:t>Thesis</a:t>
            </a:r>
            <a:endParaRPr lang="en-US" b="1" dirty="0" smtClean="0"/>
          </a:p>
          <a:p>
            <a:pPr lvl="2">
              <a:buNone/>
            </a:pPr>
            <a:endParaRPr lang="en-US" sz="11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Goals of Psychology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Describe</a:t>
            </a:r>
            <a:endParaRPr lang="en-US" sz="1200" dirty="0"/>
          </a:p>
          <a:p>
            <a:pPr lvl="1"/>
            <a:r>
              <a:rPr lang="en-US" b="1" dirty="0"/>
              <a:t> Explain:  </a:t>
            </a:r>
            <a:r>
              <a:rPr lang="en-US" b="1" i="1" dirty="0"/>
              <a:t>hypothesis           theories </a:t>
            </a:r>
            <a:endParaRPr lang="en-US" sz="1200" dirty="0"/>
          </a:p>
          <a:p>
            <a:pPr lvl="1"/>
            <a:r>
              <a:rPr lang="en-US" b="1" dirty="0"/>
              <a:t> Predictions</a:t>
            </a:r>
            <a:endParaRPr lang="en-US" sz="1200" dirty="0"/>
          </a:p>
          <a:p>
            <a:pPr lvl="1"/>
            <a:r>
              <a:rPr lang="en-US" b="1" dirty="0"/>
              <a:t> Control:  basic science (research)     applied science (treatment)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Pioneers in Psychology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One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Psychology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</a:p>
          <a:p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Wilhelm Wundt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Content Placeholder 6" descr="250px-Wundt-research-group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5979" y="2362200"/>
            <a:ext cx="4059835" cy="29718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smtClean="0"/>
              <a:t>Leipzig, Germany 1879</a:t>
            </a:r>
            <a:endParaRPr lang="en-US" dirty="0" smtClean="0"/>
          </a:p>
          <a:p>
            <a:pPr lvl="0"/>
            <a:r>
              <a:rPr lang="en-US" b="1" dirty="0" smtClean="0"/>
              <a:t>Laboratory of Psychology</a:t>
            </a:r>
            <a:endParaRPr lang="en-US" dirty="0" smtClean="0"/>
          </a:p>
          <a:p>
            <a:pPr lvl="0"/>
            <a:r>
              <a:rPr lang="en-US" b="1" dirty="0" smtClean="0"/>
              <a:t>applied physiology to the mind</a:t>
            </a:r>
            <a:endParaRPr lang="en-US" dirty="0" smtClean="0"/>
          </a:p>
          <a:p>
            <a:pPr lvl="0"/>
            <a:r>
              <a:rPr lang="en-US" b="1" dirty="0" smtClean="0"/>
              <a:t>use of self-observation (introspection)</a:t>
            </a:r>
            <a:endParaRPr lang="en-US" dirty="0" smtClean="0"/>
          </a:p>
          <a:p>
            <a:pPr lvl="0"/>
            <a:r>
              <a:rPr lang="en-US" b="1" dirty="0" smtClean="0"/>
              <a:t>STRUCTURALISM</a:t>
            </a:r>
            <a:endParaRPr lang="en-US" dirty="0" smtClean="0"/>
          </a:p>
          <a:p>
            <a:pPr lvl="0"/>
            <a:r>
              <a:rPr lang="en-US" b="1" dirty="0" smtClean="0"/>
              <a:t>Today focus: biochemical basis of behavior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William James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James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003" y="2133601"/>
            <a:ext cx="4396797" cy="319858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i="1" dirty="0" smtClean="0"/>
              <a:t>Principles of Psychology (1890)</a:t>
            </a:r>
            <a:endParaRPr lang="en-US" dirty="0" smtClean="0"/>
          </a:p>
          <a:p>
            <a:pPr lvl="0"/>
            <a:r>
              <a:rPr lang="en-US" b="1" dirty="0" smtClean="0"/>
              <a:t>Activities of the mind have one function: survival of species</a:t>
            </a:r>
            <a:endParaRPr lang="en-US" dirty="0" smtClean="0"/>
          </a:p>
          <a:p>
            <a:pPr lvl="0"/>
            <a:r>
              <a:rPr lang="en-US" b="1" dirty="0" smtClean="0"/>
              <a:t>Evolutionary processes are important</a:t>
            </a:r>
            <a:endParaRPr lang="en-US" dirty="0" smtClean="0"/>
          </a:p>
          <a:p>
            <a:pPr lvl="0"/>
            <a:r>
              <a:rPr lang="en-US" b="1" dirty="0" smtClean="0"/>
              <a:t>FUNCTIONALISM</a:t>
            </a:r>
            <a:endParaRPr lang="en-US" dirty="0" smtClean="0"/>
          </a:p>
          <a:p>
            <a:pPr lvl="0"/>
            <a:r>
              <a:rPr lang="en-US" b="1" dirty="0" smtClean="0"/>
              <a:t>Today focus: motivation and emotions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Psychology Hugh Plouffe Korea International School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450</Words>
  <Application>Microsoft Macintosh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Introduction to Psychology</vt:lpstr>
      <vt:lpstr>Why study psychology?</vt:lpstr>
      <vt:lpstr>Defining “psychology” </vt:lpstr>
      <vt:lpstr>Scientific basis of psychology </vt:lpstr>
      <vt:lpstr>Goals of Psychology </vt:lpstr>
      <vt:lpstr>Pioneers in Psychology</vt:lpstr>
      <vt:lpstr>Origins of Psychology</vt:lpstr>
      <vt:lpstr>Wilhelm Wundt </vt:lpstr>
      <vt:lpstr>William James </vt:lpstr>
      <vt:lpstr>John Watson/B.F. Skinner/Ivan Pavlov </vt:lpstr>
      <vt:lpstr>Abraham Maslow </vt:lpstr>
      <vt:lpstr>Behaviorism versus Humanism</vt:lpstr>
      <vt:lpstr>Sigmund Freud </vt:lpstr>
    </vt:vector>
  </TitlesOfParts>
  <Company>Korea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Psychology</dc:title>
  <dc:creator>MacAdmin Kis</dc:creator>
  <cp:lastModifiedBy>MacAdmin Kis</cp:lastModifiedBy>
  <cp:revision>10</cp:revision>
  <dcterms:created xsi:type="dcterms:W3CDTF">2009-02-16T00:45:35Z</dcterms:created>
  <dcterms:modified xsi:type="dcterms:W3CDTF">2009-02-16T00:54:06Z</dcterms:modified>
</cp:coreProperties>
</file>